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5" roundtripDataSignature="AMtx7miqrr9Yv7nIPprq1E21hHoIT9vO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4464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04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84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95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80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8222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7258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78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998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4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868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2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2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ámakép képaláírással">
  <p:cSld name="Panorámakép képaláírással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képaláírás">
  <p:cSld name="Cím és képaláírá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 képaláírással">
  <p:cSld name="Idézet képaláírással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01" name="Google Shape;101;p23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hu-HU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2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hu-HU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">
  <p:cSld name="Névkártya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hasáb">
  <p:cSld name="3 hasáb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éphasáb">
  <p:cSld name="3 képhasáb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6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6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6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5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hyperlink" Target="https://www.youtube.com/watch?v=GDJ6aqqj_0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mv6Ehv06mXY" TargetMode="External"/><Relationship Id="rId5" Type="http://schemas.openxmlformats.org/officeDocument/2006/relationships/hyperlink" Target="https://www.youtube.com/watch?v=7pR7TNzJ_pA" TargetMode="External"/><Relationship Id="rId4" Type="http://schemas.openxmlformats.org/officeDocument/2006/relationships/hyperlink" Target="https://www.youtube.com/watch?v=E_wpKHEaaF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pic>
        <p:nvPicPr>
          <p:cNvPr id="156" name="Google Shape;156;p1" descr="28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5650" cy="921404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"/>
          <p:cNvSpPr txBox="1"/>
          <p:nvPr/>
        </p:nvSpPr>
        <p:spPr>
          <a:xfrm>
            <a:off x="1862045" y="-135747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hu-HU" sz="4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VIZEK ÉS VÍZPARTOK ÉLŐVILÁGA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</a:pPr>
            <a:r>
              <a:rPr lang="hu-HU" sz="48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1. RÉSZ</a:t>
            </a:r>
            <a:endParaRPr sz="48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58" name="Google Shape;158;p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90579"/>
            <a:ext cx="1855695" cy="185569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"/>
          <p:cNvSpPr txBox="1"/>
          <p:nvPr/>
        </p:nvSpPr>
        <p:spPr>
          <a:xfrm>
            <a:off x="363070" y="7894638"/>
            <a:ext cx="611841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b="0" i="0" u="none" strike="noStrike" cap="none">
                <a:solidFill>
                  <a:srgbClr val="AAD9F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Készítette: Karlné Menráth Réka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rgbClr val="AAD9F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Grafika: Lengyel Rita</a:t>
            </a:r>
            <a:endParaRPr sz="2800">
              <a:solidFill>
                <a:srgbClr val="AAD9F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1"/>
          <p:cNvSpPr txBox="1"/>
          <p:nvPr/>
        </p:nvSpPr>
        <p:spPr>
          <a:xfrm>
            <a:off x="2794715" y="5692462"/>
            <a:ext cx="61303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AAD9F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Készítette: Karlné Menráth Réka, Vatai Anna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rgbClr val="AAD9F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Grafika: Lengyel Rita</a:t>
            </a:r>
            <a:endParaRPr sz="2400">
              <a:solidFill>
                <a:srgbClr val="AAD9F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2640937" y="2373466"/>
            <a:ext cx="84581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Növények, parányok, puhatestűek és ízeltlábúak</a:t>
            </a:r>
            <a:endParaRPr sz="3200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"/>
          <p:cNvSpPr txBox="1">
            <a:spLocks noGrp="1"/>
          </p:cNvSpPr>
          <p:nvPr>
            <p:ph type="title"/>
          </p:nvPr>
        </p:nvSpPr>
        <p:spPr>
          <a:xfrm>
            <a:off x="725516" y="0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hu-HU"/>
              <a:t>PÓKOK A VÍZBEN</a:t>
            </a:r>
            <a:endParaRPr/>
          </a:p>
        </p:txBody>
      </p:sp>
      <p:sp>
        <p:nvSpPr>
          <p:cNvPr id="263" name="Google Shape;263;p10"/>
          <p:cNvSpPr txBox="1">
            <a:spLocks noGrp="1"/>
          </p:cNvSpPr>
          <p:nvPr>
            <p:ph type="body" idx="1"/>
          </p:nvPr>
        </p:nvSpPr>
        <p:spPr>
          <a:xfrm>
            <a:off x="725516" y="1304366"/>
            <a:ext cx="10363826" cy="766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sz="2400"/>
              <a:t>BÚVÁRPÓK</a:t>
            </a:r>
            <a:r>
              <a:rPr lang="hu-HU"/>
              <a:t>				    </a:t>
            </a:r>
            <a:r>
              <a:rPr lang="hu-HU" sz="2600"/>
              <a:t>SZEGÉLYES VIDRAPÓK</a:t>
            </a:r>
            <a:endParaRPr sz="2600"/>
          </a:p>
        </p:txBody>
      </p:sp>
      <p:sp>
        <p:nvSpPr>
          <p:cNvPr id="264" name="Google Shape;264;p10"/>
          <p:cNvSpPr txBox="1"/>
          <p:nvPr/>
        </p:nvSpPr>
        <p:spPr>
          <a:xfrm>
            <a:off x="712694" y="2176691"/>
            <a:ext cx="4464424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búvárpók vagy vízipók az egyetlen víz alatt élő pókfaj. Mivel a vízből nem tudja felvenni a légzéshez szükséges levegőt, emiatt a víz alatt harangot épít pókfonálból, amelyet levegővel tölt ki. A potrohán lévő erős szőrzet teszi lehetővé, hogy légbuborékokat szállítson a levegőből a víz alá.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búvárpók a főszereplője a </a:t>
            </a:r>
            <a:r>
              <a:rPr lang="hu-HU" sz="24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Vízipók – csodapók </a:t>
            </a: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mesének.</a:t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5" name="Google Shape;265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12311" y="2601868"/>
            <a:ext cx="4498787" cy="337409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0"/>
          <p:cNvSpPr txBox="1"/>
          <p:nvPr/>
        </p:nvSpPr>
        <p:spPr>
          <a:xfrm>
            <a:off x="9546291" y="1919868"/>
            <a:ext cx="222885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vidrapókok a legnagyobb testű pókjaink közé tartóznak.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víz felszínén közlekednek.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Védettek.</a:t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7" name="Google Shape;267;p1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68" y="104027"/>
            <a:ext cx="1284568" cy="1284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>
            <a:spLocks noGrp="1"/>
          </p:cNvSpPr>
          <p:nvPr>
            <p:ph type="title"/>
          </p:nvPr>
        </p:nvSpPr>
        <p:spPr>
          <a:xfrm>
            <a:off x="796552" y="547211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hu-HU"/>
              <a:t>A VIZEK PARÁNYAI</a:t>
            </a:r>
            <a:endParaRPr/>
          </a:p>
        </p:txBody>
      </p:sp>
      <p:sp>
        <p:nvSpPr>
          <p:cNvPr id="167" name="Google Shape;167;p2"/>
          <p:cNvSpPr txBox="1">
            <a:spLocks noGrp="1"/>
          </p:cNvSpPr>
          <p:nvPr>
            <p:ph type="body" idx="1"/>
          </p:nvPr>
        </p:nvSpPr>
        <p:spPr>
          <a:xfrm>
            <a:off x="913775" y="3119718"/>
            <a:ext cx="6374532" cy="357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ZÖLD SZEMESOSTOROS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SzPts val="20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PAPUCSÁLLATKA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SzPts val="2000"/>
              <a:buNone/>
            </a:pPr>
            <a:r>
              <a:rPr lang="hu-HU">
                <a:latin typeface="Arial"/>
                <a:ea typeface="Arial"/>
                <a:cs typeface="Arial"/>
                <a:sym typeface="Arial"/>
              </a:rPr>
              <a:t>ÓRIÁS AMŐBA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68" y="104027"/>
            <a:ext cx="1284568" cy="128456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"/>
          <p:cNvSpPr txBox="1"/>
          <p:nvPr/>
        </p:nvSpPr>
        <p:spPr>
          <a:xfrm>
            <a:off x="4477870" y="3119718"/>
            <a:ext cx="52443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https://www.youtube.com/watch?v=E_wpKHEaaFE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0" name="Google Shape;170;p2"/>
          <p:cNvSpPr txBox="1"/>
          <p:nvPr/>
        </p:nvSpPr>
        <p:spPr>
          <a:xfrm>
            <a:off x="886880" y="1662056"/>
            <a:ext cx="106910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Csak mikroszkóppal figyelhetjük meg őket.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4477870" y="4720472"/>
            <a:ext cx="488122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/>
              </a:rPr>
              <a:t>https://www.youtube.com/watch?v=7pR7TNzJ_pA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6"/>
              </a:rPr>
              <a:t>https://www.youtube.com/watch?v=mv6Ehv06mXY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p2"/>
          <p:cNvSpPr txBox="1"/>
          <p:nvPr/>
        </p:nvSpPr>
        <p:spPr>
          <a:xfrm>
            <a:off x="4477870" y="3846141"/>
            <a:ext cx="504259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7"/>
              </a:rPr>
              <a:t>https://www.youtube.com/watch?v=GDJ6aqqj_0w</a:t>
            </a:r>
            <a:endParaRPr sz="1800" u="sng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u="sng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5"/>
              </a:rPr>
              <a:t>https://www.youtube.com/watch?v=7pR7TNzJ_pA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900897" y="235432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hu-HU"/>
              <a:t>VIZEK ÉS VÍZPARTOK NÖVÉNYVILÁGA</a:t>
            </a:r>
            <a:endParaRPr/>
          </a:p>
        </p:txBody>
      </p:sp>
      <p:sp>
        <p:nvSpPr>
          <p:cNvPr id="178" name="Google Shape;178;p3"/>
          <p:cNvSpPr txBox="1">
            <a:spLocks noGrp="1"/>
          </p:cNvSpPr>
          <p:nvPr>
            <p:ph type="body" idx="1"/>
          </p:nvPr>
        </p:nvSpPr>
        <p:spPr>
          <a:xfrm>
            <a:off x="164657" y="1756242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hu-HU"/>
              <a:t>NÁD</a:t>
            </a:r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body" idx="3"/>
          </p:nvPr>
        </p:nvSpPr>
        <p:spPr>
          <a:xfrm>
            <a:off x="2983701" y="1782651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hu-HU"/>
              <a:t>GYÉKÉNY</a:t>
            </a:r>
            <a:endParaRPr/>
          </a:p>
        </p:txBody>
      </p:sp>
      <p:pic>
        <p:nvPicPr>
          <p:cNvPr id="180" name="Google Shape;180;p3" descr="16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153" y="2611693"/>
            <a:ext cx="2408241" cy="3220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1215" y="2611693"/>
            <a:ext cx="2433388" cy="322066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"/>
          <p:cNvSpPr txBox="1"/>
          <p:nvPr/>
        </p:nvSpPr>
        <p:spPr>
          <a:xfrm>
            <a:off x="5732676" y="1968472"/>
            <a:ext cx="46644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FEHÉR TÜNDÉRRÓZSA</a:t>
            </a:r>
            <a:endParaRPr sz="2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3" name="Google Shape;183;p3" descr="172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676" y="2611948"/>
            <a:ext cx="3129149" cy="2096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"/>
          <p:cNvSpPr txBox="1"/>
          <p:nvPr/>
        </p:nvSpPr>
        <p:spPr>
          <a:xfrm>
            <a:off x="9124023" y="1943793"/>
            <a:ext cx="268695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BÉKALENCSE</a:t>
            </a:r>
            <a:endParaRPr sz="26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5" name="Google Shape;185;p3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3454" y="2573099"/>
            <a:ext cx="2785403" cy="2089053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93153" y="6007810"/>
            <a:ext cx="523145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tavak szélén, a mederben gyökerezik a nád és a gyékény.</a:t>
            </a:r>
            <a:endParaRPr/>
          </a:p>
        </p:txBody>
      </p:sp>
      <p:sp>
        <p:nvSpPr>
          <p:cNvPr id="187" name="Google Shape;187;p3"/>
          <p:cNvSpPr txBox="1"/>
          <p:nvPr/>
        </p:nvSpPr>
        <p:spPr>
          <a:xfrm>
            <a:off x="5732676" y="4857627"/>
            <a:ext cx="620618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fehér tündérrózsa és a békalencse levelei is a víz felszínén lebegnek. A tündérrózsa gyökere a tó medrében kapaszkodik, gyökerező hínár. A békalencse gyökerei is lebegnek a vízben, ezért lebegő hínár.</a:t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88" name="Google Shape;188;p3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68" y="104027"/>
            <a:ext cx="1284568" cy="1284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"/>
          <p:cNvSpPr txBox="1">
            <a:spLocks noGrp="1"/>
          </p:cNvSpPr>
          <p:nvPr>
            <p:ph type="title"/>
          </p:nvPr>
        </p:nvSpPr>
        <p:spPr>
          <a:xfrm>
            <a:off x="698622" y="0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hu-HU"/>
              <a:t>VÍZPARTI FÁK</a:t>
            </a:r>
            <a:endParaRPr/>
          </a:p>
        </p:txBody>
      </p:sp>
      <p:sp>
        <p:nvSpPr>
          <p:cNvPr id="194" name="Google Shape;194;p4"/>
          <p:cNvSpPr txBox="1">
            <a:spLocks noGrp="1"/>
          </p:cNvSpPr>
          <p:nvPr>
            <p:ph type="body" idx="1"/>
          </p:nvPr>
        </p:nvSpPr>
        <p:spPr>
          <a:xfrm>
            <a:off x="1010596" y="1557120"/>
            <a:ext cx="10260731" cy="483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u-HU"/>
              <a:t>FEHÉR FŰZ				MÉZGÁS ÉGER		              REZGŐ NYÁR</a:t>
            </a:r>
            <a:endParaRPr/>
          </a:p>
        </p:txBody>
      </p:sp>
      <p:pic>
        <p:nvPicPr>
          <p:cNvPr id="195" name="Google Shape;195;p4" descr="18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596" y="2472798"/>
            <a:ext cx="3404196" cy="251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4" descr="18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4873" y="2466096"/>
            <a:ext cx="2617413" cy="248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" descr="188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367" y="2472798"/>
            <a:ext cx="2304489" cy="3208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 txBox="1"/>
          <p:nvPr/>
        </p:nvSpPr>
        <p:spPr>
          <a:xfrm>
            <a:off x="868055" y="5145202"/>
            <a:ext cx="77380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Mindhárom fa anyagát felhasználja az ember. A fűzfák ágaiból kosarakat, bútorokat fonnak, az éger fáját építkezéseknél használják, a nyárfából gyufát, papírt készítenek. </a:t>
            </a:r>
            <a:endParaRPr/>
          </a:p>
        </p:txBody>
      </p:sp>
      <p:pic>
        <p:nvPicPr>
          <p:cNvPr id="199" name="Google Shape;199;p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68" y="104027"/>
            <a:ext cx="1284568" cy="1284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hu-HU"/>
              <a:t>PUHATESTŰEK A VÍZBEN</a:t>
            </a:r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10363826" cy="497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u-HU"/>
              <a:t>TAVI KAGYLÓ					MOCSÁRI CSIGA</a:t>
            </a:r>
            <a:endParaRPr/>
          </a:p>
        </p:txBody>
      </p:sp>
      <p:pic>
        <p:nvPicPr>
          <p:cNvPr id="206" name="Google Shape;206;p5" descr="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774" y="3016624"/>
            <a:ext cx="4409712" cy="21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6245" y="3016623"/>
            <a:ext cx="3980786" cy="21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 txBox="1"/>
          <p:nvPr/>
        </p:nvSpPr>
        <p:spPr>
          <a:xfrm>
            <a:off x="913774" y="5419165"/>
            <a:ext cx="955325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tavi kagyló és a nagy mocsári csiga rokonok. Mindkettő meszes héjjal védi puha, sérülékeny testét.</a:t>
            </a:r>
            <a:endParaRPr/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68" y="104027"/>
            <a:ext cx="1284568" cy="1284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819645" y="0"/>
            <a:ext cx="10408649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hu-HU"/>
              <a:t>ROVAROK A VÍZBEN</a:t>
            </a:r>
            <a:endParaRPr/>
          </a:p>
        </p:txBody>
      </p:sp>
      <p:sp>
        <p:nvSpPr>
          <p:cNvPr id="215" name="Google Shape;215;p6"/>
          <p:cNvSpPr txBox="1">
            <a:spLocks noGrp="1"/>
          </p:cNvSpPr>
          <p:nvPr>
            <p:ph type="body" idx="1"/>
          </p:nvPr>
        </p:nvSpPr>
        <p:spPr>
          <a:xfrm>
            <a:off x="429680" y="1396250"/>
            <a:ext cx="2353861" cy="53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sz="2400"/>
              <a:t>SZÚNYOGOK</a:t>
            </a:r>
            <a:endParaRPr sz="2400"/>
          </a:p>
        </p:txBody>
      </p:sp>
      <p:sp>
        <p:nvSpPr>
          <p:cNvPr id="216" name="Google Shape;216;p6"/>
          <p:cNvSpPr txBox="1"/>
          <p:nvPr/>
        </p:nvSpPr>
        <p:spPr>
          <a:xfrm>
            <a:off x="429680" y="1895982"/>
            <a:ext cx="722169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vízi rovarok kétféleképpen kötődnek a vízhez. Vagy egész életüket a vízben töltik, vagy csak a lárvakorukat. </a:t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szúnyog petéi a vízben kelnek ki, és a szúnyoglárvák is a vízben élnek. A víz felszínén úgy helyezkednek el, hogy a potrohuk végén lévő kis cső segítségével lélegezhessenek. Ezt a csövet kidugják a vízből, különben nem kapnak levegőt. A lárvákból először báb, majd abból a kifejlett szúnyog alakul ki. Ezt a fejlődést TELJES ÁTALAKULÁSNAK nevezzük.</a:t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7" name="Google Shape;217;p6" descr="17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732" y="2057347"/>
            <a:ext cx="4012064" cy="2550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6"/>
          <p:cNvSpPr txBox="1"/>
          <p:nvPr/>
        </p:nvSpPr>
        <p:spPr>
          <a:xfrm>
            <a:off x="429680" y="5403421"/>
            <a:ext cx="105296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nőstény szúnyog melegvérű állatok vérével táplálkozik, így számunkra, emberekre is kellemetlen a jelenléte. A hím szúnyogok kizárólag növényi nedveket szívogatnak.</a:t>
            </a:r>
            <a:endParaRPr/>
          </a:p>
        </p:txBody>
      </p:sp>
      <p:sp>
        <p:nvSpPr>
          <p:cNvPr id="219" name="Google Shape;219;p6"/>
          <p:cNvSpPr txBox="1"/>
          <p:nvPr/>
        </p:nvSpPr>
        <p:spPr>
          <a:xfrm>
            <a:off x="7974732" y="4805418"/>
            <a:ext cx="40120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szúnyoglárvák</a:t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20" name="Google Shape;220;p6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68" y="104027"/>
            <a:ext cx="1284568" cy="1284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"/>
          <p:cNvSpPr txBox="1">
            <a:spLocks noGrp="1"/>
          </p:cNvSpPr>
          <p:nvPr>
            <p:ph type="title"/>
          </p:nvPr>
        </p:nvSpPr>
        <p:spPr>
          <a:xfrm>
            <a:off x="940669" y="0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hu-HU"/>
              <a:t>ROVAROK A VÍZBEN</a:t>
            </a:r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body" idx="1"/>
          </p:nvPr>
        </p:nvSpPr>
        <p:spPr>
          <a:xfrm>
            <a:off x="403411" y="1416605"/>
            <a:ext cx="1909483" cy="61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hu-HU" sz="2400"/>
              <a:t>SZITAKÖTŐK</a:t>
            </a:r>
            <a:endParaRPr sz="2400"/>
          </a:p>
        </p:txBody>
      </p:sp>
      <p:sp>
        <p:nvSpPr>
          <p:cNvPr id="227" name="Google Shape;227;p7"/>
          <p:cNvSpPr txBox="1"/>
          <p:nvPr/>
        </p:nvSpPr>
        <p:spPr>
          <a:xfrm>
            <a:off x="403411" y="2030506"/>
            <a:ext cx="5782237" cy="443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szitakötőknek 2 pár hártyás szárnyuk és 3 pár ízelt lábuk van. Potrohuk hosszú, a fejükön levő összetett szemeik feltűnően nagyok.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Lárváik a vízben élnek, ragadozók. Kiölthető álarcukkal kapják el a zsákmányukat.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helikopter felépítése és működése nem véletlenül hasonlít a szitakötőéhez? Ez az állat adott ötletet ennek a járműnek a megtervezésében.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28" name="Google Shape;228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555" y="1596177"/>
            <a:ext cx="5126826" cy="382774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7"/>
          <p:cNvSpPr txBox="1"/>
          <p:nvPr/>
        </p:nvSpPr>
        <p:spPr>
          <a:xfrm>
            <a:off x="6898341" y="5567083"/>
            <a:ext cx="48240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Óriás szitakötő, fotó: Ambrus András</a:t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0" name="Google Shape;230;p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68" y="104027"/>
            <a:ext cx="1284568" cy="1284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hu-HU"/>
              <a:t>KÉRÉSZEK ÉS TEGZESEK</a:t>
            </a:r>
            <a:endParaRPr/>
          </a:p>
        </p:txBody>
      </p:sp>
      <p:sp>
        <p:nvSpPr>
          <p:cNvPr id="236" name="Google Shape;236;p8"/>
          <p:cNvSpPr txBox="1"/>
          <p:nvPr/>
        </p:nvSpPr>
        <p:spPr>
          <a:xfrm>
            <a:off x="910102" y="1369831"/>
            <a:ext cx="103644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tiszta vizű patakok lakói még a rovarokhoz tartozó kérészek és tegzesek lárvái.</a:t>
            </a:r>
            <a:endParaRPr/>
          </a:p>
        </p:txBody>
      </p:sp>
      <p:pic>
        <p:nvPicPr>
          <p:cNvPr id="237" name="Google Shape;237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102" y="2086902"/>
            <a:ext cx="2057400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 descr="200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89" y="3997930"/>
            <a:ext cx="2200275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 descr="192_larva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681" y="2167631"/>
            <a:ext cx="2011363" cy="10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0463" y="4029795"/>
            <a:ext cx="2996923" cy="153639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874091" y="3330000"/>
            <a:ext cx="223995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kérészlárva</a:t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2" name="Google Shape;242;p8"/>
          <p:cNvSpPr txBox="1"/>
          <p:nvPr/>
        </p:nvSpPr>
        <p:spPr>
          <a:xfrm>
            <a:off x="874091" y="5729273"/>
            <a:ext cx="19129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kifejlett kérész</a:t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3" name="Google Shape;243;p8"/>
          <p:cNvSpPr txBox="1"/>
          <p:nvPr/>
        </p:nvSpPr>
        <p:spPr>
          <a:xfrm>
            <a:off x="3556366" y="3310186"/>
            <a:ext cx="18061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tegzes lárva</a:t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8"/>
          <p:cNvSpPr txBox="1"/>
          <p:nvPr/>
        </p:nvSpPr>
        <p:spPr>
          <a:xfrm>
            <a:off x="3524850" y="5729273"/>
            <a:ext cx="27446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kifejlett tegzes</a:t>
            </a:r>
            <a:endParaRPr sz="20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5" name="Google Shape;245;p8"/>
          <p:cNvSpPr txBox="1"/>
          <p:nvPr/>
        </p:nvSpPr>
        <p:spPr>
          <a:xfrm>
            <a:off x="7315200" y="2086902"/>
            <a:ext cx="432995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Magyarország legismertebb kérésze a tiszavirág. </a:t>
            </a:r>
            <a:endParaRPr sz="2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Dunának is van egy jellegzetes kérészfaja a </a:t>
            </a:r>
            <a:r>
              <a:rPr lang="hu-HU" sz="24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dunavirág.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(Fotó: Potyó Imre)</a:t>
            </a: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46" name="Google Shape;246;p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0" y="4114687"/>
            <a:ext cx="4876800" cy="2743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68" y="104027"/>
            <a:ext cx="1284568" cy="1284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hu-HU"/>
              <a:t>BOGARAK A VÍZBEN</a:t>
            </a:r>
            <a:endParaRPr/>
          </a:p>
        </p:txBody>
      </p:sp>
      <p:sp>
        <p:nvSpPr>
          <p:cNvPr id="253" name="Google Shape;253;p9"/>
          <p:cNvSpPr txBox="1">
            <a:spLocks noGrp="1"/>
          </p:cNvSpPr>
          <p:nvPr>
            <p:ph type="body" idx="1"/>
          </p:nvPr>
        </p:nvSpPr>
        <p:spPr>
          <a:xfrm>
            <a:off x="914086" y="1524868"/>
            <a:ext cx="4755464" cy="75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35"/>
              <a:buNone/>
            </a:pPr>
            <a:r>
              <a:rPr lang="hu-HU" sz="2635"/>
              <a:t>SZEGÉLYES CSÍKBOGÁR</a:t>
            </a:r>
            <a:r>
              <a:rPr lang="hu-HU" sz="1550"/>
              <a:t>				</a:t>
            </a:r>
            <a:endParaRPr sz="1550"/>
          </a:p>
        </p:txBody>
      </p:sp>
      <p:pic>
        <p:nvPicPr>
          <p:cNvPr id="254" name="Google Shape;254;p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562" y="2277036"/>
            <a:ext cx="4701988" cy="352649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9"/>
          <p:cNvSpPr txBox="1"/>
          <p:nvPr/>
        </p:nvSpPr>
        <p:spPr>
          <a:xfrm>
            <a:off x="6279776" y="1294296"/>
            <a:ext cx="556708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vízi bogarak szinte egész életüket a vízben töltik.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szegélyes csíkbogár lárvája ragadozó. Szintén TELJES ÁTALAKULÁSSAL fejlődik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nőstények háta bordázott, a hímek háta sima, fényes.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6" name="Google Shape;256;p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9776" y="3650361"/>
            <a:ext cx="4397189" cy="2473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68" y="104027"/>
            <a:ext cx="1284568" cy="1284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eppecske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Szélesvásznú</PresentationFormat>
  <Paragraphs>65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Twentieth Century</vt:lpstr>
      <vt:lpstr>Cseppecske</vt:lpstr>
      <vt:lpstr>PowerPoint bemutató</vt:lpstr>
      <vt:lpstr>A VIZEK PARÁNYAI</vt:lpstr>
      <vt:lpstr>VIZEK ÉS VÍZPARTOK NÖVÉNYVILÁGA</vt:lpstr>
      <vt:lpstr>VÍZPARTI FÁK</vt:lpstr>
      <vt:lpstr>PUHATESTŰEK A VÍZBEN</vt:lpstr>
      <vt:lpstr>ROVAROK A VÍZBEN</vt:lpstr>
      <vt:lpstr>ROVAROK A VÍZBEN</vt:lpstr>
      <vt:lpstr>KÉRÉSZEK ÉS TEGZESEK</vt:lpstr>
      <vt:lpstr>BOGARAK A VÍZBEN</vt:lpstr>
      <vt:lpstr>PÓKOK A VÍZBEN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Rendszergazda</dc:creator>
  <cp:lastModifiedBy>Kálmán Gergely</cp:lastModifiedBy>
  <cp:revision>2</cp:revision>
  <dcterms:created xsi:type="dcterms:W3CDTF">2020-03-31T13:11:58Z</dcterms:created>
  <dcterms:modified xsi:type="dcterms:W3CDTF">2020-04-08T13:27:03Z</dcterms:modified>
</cp:coreProperties>
</file>